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sldIdLst>
    <p:sldId id="265" r:id="rId3"/>
    <p:sldId id="261" r:id="rId4"/>
    <p:sldId id="266" r:id="rId5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6619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36"/>
    <p:restoredTop sz="94640"/>
  </p:normalViewPr>
  <p:slideViewPr>
    <p:cSldViewPr snapToGrid="0" snapToObjects="1" showGuides="1">
      <p:cViewPr varScale="1">
        <p:scale>
          <a:sx n="68" d="100"/>
          <a:sy n="68" d="100"/>
        </p:scale>
        <p:origin x="62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3.xml"/><Relationship Id="rId10" Type="http://schemas.openxmlformats.org/officeDocument/2006/relationships/customXml" Target="../customXml/item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BF3424-EFAE-4340-9A36-9B6CB092A6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89BE55-7B30-914B-8546-C485FA412B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FB2424-2EF5-4445-A84E-D441CF6A0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58324F5-D8FB-5F4C-88CE-E4F276BBA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6509EC0-48C7-0B4E-BA71-D7EBDA3F3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931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7BE739-F169-5544-BB6C-4EB00EFBC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CC2C18E-6688-5B48-BA64-CD70DE9FEC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4EB41C-BA74-AA49-A0AE-CD6C152E8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06BF7C-8FAB-2B40-B774-EA382BCFB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748B589-75BC-2B40-A6F2-C7869E71E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08144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5F43119-6D80-B149-9DF2-8782EF4C11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AA7B773-E757-6044-95C0-F7BA03720A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FF94444-2A73-4E4F-AE60-80A430626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DEC82E-A844-6544-9A16-9985A101C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0A137A-22ED-254C-82AE-A603EC842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79397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BF3424-EFAE-4340-9A36-9B6CB092A6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89BE55-7B30-914B-8546-C485FA412B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FB2424-2EF5-4445-A84E-D441CF6A0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58324F5-D8FB-5F4C-88CE-E4F276BBA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6509EC0-48C7-0B4E-BA71-D7EBDA3F3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9314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F7BA36-4CD2-C043-8E7E-85E62E15D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AE8C1A4-9689-394D-A903-3C0F83B12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41E07CC-CBF7-6444-94B4-F5B72AE49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187DB3-D55F-6B45-AEF7-A194DA391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96B798-FD22-3C4E-A726-13A75AECF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25363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02C21F-BD49-924B-B526-918038781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A8164B5-7B7E-5144-AED9-013EC54E3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934D07-6B66-A146-AEE6-60FB6E919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61ED76-764E-544E-80C5-0D29B009E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2E690A-EDE1-A94A-AA59-88C285CE1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7481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29B1B1-71AF-684D-B156-73F9709B6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4E76F04-943C-834B-92ED-295E7DE2A3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8903165-113B-9D4C-81BF-8C4BE5C7A9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05E132F-92E0-594B-9FA5-A7D942C49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D40C371-3E6C-D44A-BF28-AD93B61B6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DFEF049-0932-0A4A-A4DB-F64B661D5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54657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92305-C4D1-D944-B83F-31C32E321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EC5F27F-1CEF-A14A-A817-A2CB0C53E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4584002-0306-DA41-AFAE-030218D138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81BB535-5E50-D642-9675-F141FCAC53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12700F8-AA08-E14D-B796-BDA444459D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BEE3696-E909-0F4F-94C5-CDC1C5178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9893FAA-B7E9-AE45-B6A9-0197DA883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38BA32A-3C5F-7A40-B6A8-E9D6EFB24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08160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FEA7B9-6CA5-9F44-BD57-F8098870C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B95E9FE-D017-6449-9D9C-1317E4D3B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0BF9510-4DBE-514C-B1AF-ED0F172D2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308BAFE-5C24-354A-BB29-562B8074E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06373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9969B15-9088-BE47-8CF8-36DA812D8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7916181-69CF-B547-A856-17DCE6DBE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5AB3873-CBBE-4747-A070-C570DBD72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77526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9F9984-35E0-6543-A439-C4CC21508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2ED79E7-EFB0-2D40-8BE3-EF4DA50AC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93203A7-7E14-0040-9F5A-2657F46FC8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7EF751-C2CF-B740-86A1-BD06A5F29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EA15EEF-D8D7-1148-8C13-7EE1FA11D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6CEB8AE-4264-D64A-85DC-8E0904334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55517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9D09EA-58A3-474F-816D-C5F71C925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782D51A-DBBC-CC45-9CDB-3DB761466E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89C9AD1-5832-0640-BC2A-9C71B5B18C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AC27D28-DAB2-6048-9C01-AE19DBCD7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0C5C293-727C-3949-BD38-DDB5F8A8B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F5CF6C-4BDB-D545-A52B-013D2307D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35989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8644C3B-B625-834B-BC4F-BBB9716BD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4BC7AFA-51B7-3E42-928C-7DE3489833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4652FF5-5261-1B41-8283-4AD2FC6B1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23BA160-E857-444A-909A-CCE4306180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F055D4-2209-0D45-B6B0-421F12FB33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2469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8644C3B-B625-834B-BC4F-BBB9716BD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4BC7AFA-51B7-3E42-928C-7DE3489833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4652FF5-5261-1B41-8283-4AD2FC6B1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E773B-A21E-3246-9A2B-D5549359141A}" type="datetimeFigureOut">
              <a:rPr lang="es-AR" smtClean="0"/>
              <a:pPr/>
              <a:t>6/5/2020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23BA160-E857-444A-909A-CCE4306180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F055D4-2209-0D45-B6B0-421F12FB33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6BB02-4FCD-424D-AAFA-E8673B3A183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2469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d.com/talks/santiago_bilinkis_como_nos_manipulan_en_las_redes_sociales?language=es" TargetMode="External"/><Relationship Id="rId3" Type="http://schemas.openxmlformats.org/officeDocument/2006/relationships/hyperlink" Target="https://www.edx.org/es" TargetMode="External"/><Relationship Id="rId7" Type="http://schemas.openxmlformats.org/officeDocument/2006/relationships/hyperlink" Target="https://www.scratchjr.org/" TargetMode="External"/><Relationship Id="rId2" Type="http://schemas.openxmlformats.org/officeDocument/2006/relationships/hyperlink" Target="https://es.coursera.org/courses?query=cursos%20en%20espa%C3%B1o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scratch.mit.edu/" TargetMode="External"/><Relationship Id="rId5" Type="http://schemas.openxmlformats.org/officeDocument/2006/relationships/hyperlink" Target="http://pilasbloques.program.ar/" TargetMode="External"/><Relationship Id="rId4" Type="http://schemas.openxmlformats.org/officeDocument/2006/relationships/hyperlink" Target="https://es.duolingo.com/" TargetMode="Externa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66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CC497D-4F63-624A-AD40-5BB73EF75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8914" y="665163"/>
            <a:ext cx="9144000" cy="1824037"/>
          </a:xfrm>
        </p:spPr>
        <p:txBody>
          <a:bodyPr wrap="none" lIns="0" tIns="0" rIns="0" bIns="0" anchor="t" anchorCtr="0">
            <a:normAutofit/>
          </a:bodyPr>
          <a:lstStyle/>
          <a:p>
            <a:pPr algn="l"/>
            <a:r>
              <a:rPr lang="es-AR" sz="6300" b="1" dirty="0">
                <a:solidFill>
                  <a:schemeClr val="bg1"/>
                </a:solidFill>
                <a:latin typeface="Helvetica Now Display" panose="020B0504030202020204" pitchFamily="34" charset="0"/>
                <a:cs typeface="Arial" panose="020B0604020202020204" pitchFamily="34" charset="0"/>
              </a:rPr>
              <a:t>Hijos y tecnología</a:t>
            </a:r>
          </a:p>
        </p:txBody>
      </p:sp>
      <p:pic>
        <p:nvPicPr>
          <p:cNvPr id="6" name="Imagen 5" descr="Imagen que contiene alimentos&#10;&#10;Descripción generada automáticamente">
            <a:extLst>
              <a:ext uri="{FF2B5EF4-FFF2-40B4-BE49-F238E27FC236}">
                <a16:creationId xmlns:a16="http://schemas.microsoft.com/office/drawing/2014/main" id="{3A37F29D-022D-A843-82E6-AC8BE35E86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2592" r="67024"/>
          <a:stretch/>
        </p:blipFill>
        <p:spPr>
          <a:xfrm>
            <a:off x="0" y="4978400"/>
            <a:ext cx="4020457" cy="187960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9400C014-D5F0-EF47-BC68-477CE2F3D8DF}"/>
              </a:ext>
            </a:extLst>
          </p:cNvPr>
          <p:cNvSpPr/>
          <p:nvPr/>
        </p:nvSpPr>
        <p:spPr>
          <a:xfrm>
            <a:off x="899883" y="2095500"/>
            <a:ext cx="5529944" cy="22394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ts val="2500"/>
              </a:lnSpc>
            </a:pPr>
            <a:r>
              <a:rPr lang="es-AR" sz="2000" dirty="0">
                <a:solidFill>
                  <a:schemeClr val="bg1"/>
                </a:solidFill>
                <a:latin typeface="Helvetica Now Display" panose="020B0504030202020204" pitchFamily="34" charset="0"/>
              </a:rPr>
              <a:t>En estos días de aislamiento, puede ser difícil encontrar un equilibrio entre vida “conectada” y “desconectada” de la tecnología. En esta entrega, te mostramos un modelo de agenda para completar y así ayudar a organizar esos momentos. También compartimos algunas herramientas de aprendizaje en línea.</a:t>
            </a:r>
          </a:p>
        </p:txBody>
      </p:sp>
      <p:pic>
        <p:nvPicPr>
          <p:cNvPr id="4" name="Imagen 3" descr="Imagen que contiene dibujo&#10;&#10;Descripción generada automáticamente">
            <a:extLst>
              <a:ext uri="{FF2B5EF4-FFF2-40B4-BE49-F238E27FC236}">
                <a16:creationId xmlns:a16="http://schemas.microsoft.com/office/drawing/2014/main" id="{F12EA128-E812-3545-BA15-299D05E29F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195" y="5658310"/>
            <a:ext cx="1781130" cy="46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022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3B7CDEF0-9CDF-6A45-AA01-A62048D625F7}"/>
              </a:ext>
            </a:extLst>
          </p:cNvPr>
          <p:cNvSpPr/>
          <p:nvPr/>
        </p:nvSpPr>
        <p:spPr>
          <a:xfrm>
            <a:off x="963306" y="1715530"/>
            <a:ext cx="3306982" cy="4624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ts val="1850"/>
              </a:lnSpc>
            </a:pPr>
            <a:r>
              <a:rPr lang="es-AR" sz="1400" dirty="0">
                <a:latin typeface="Helvetica Now Display" panose="020B0504030202020204" pitchFamily="34" charset="0"/>
                <a:cs typeface="Arial" panose="020B0604020202020204" pitchFamily="34" charset="0"/>
              </a:rPr>
              <a:t>Armar dos grupos de cartelitos para pegar en la agenda (una buena idea es hacerlos en dos colores distintos).</a:t>
            </a:r>
          </a:p>
          <a:p>
            <a:pPr>
              <a:lnSpc>
                <a:spcPts val="1850"/>
              </a:lnSpc>
            </a:pPr>
            <a:endParaRPr lang="es-AR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850"/>
              </a:lnSpc>
            </a:pPr>
            <a:r>
              <a:rPr lang="es-AR" sz="1400" b="1" dirty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</a:p>
          <a:p>
            <a:pPr>
              <a:lnSpc>
                <a:spcPts val="1850"/>
              </a:lnSpc>
            </a:pPr>
            <a:r>
              <a:rPr lang="es-AR" sz="1400" b="1" dirty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</a:rPr>
              <a:t>“Conectado”: </a:t>
            </a:r>
            <a:r>
              <a:rPr lang="es-AR" sz="1400" dirty="0">
                <a:latin typeface="Helvetica Now Display" panose="020B0504030202020204" pitchFamily="34" charset="0"/>
                <a:cs typeface="Arial" panose="020B0604020202020204" pitchFamily="34" charset="0"/>
              </a:rPr>
              <a:t>En este grupo podés incluir actividades como las tareas de la escuela, clases a distancia, teletrabajo, videollamadas con amigos y familiares, videojuegos, películas, programas de televisión, etcétera.</a:t>
            </a:r>
            <a:br>
              <a:rPr lang="es-AR" sz="1400" dirty="0">
                <a:latin typeface="Helvetica Now Display" panose="020B0504030202020204" pitchFamily="34" charset="0"/>
                <a:cs typeface="Arial" panose="020B0604020202020204" pitchFamily="34" charset="0"/>
              </a:rPr>
            </a:br>
            <a:br>
              <a:rPr lang="es-AR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AR" sz="1400" dirty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</a:p>
          <a:p>
            <a:pPr>
              <a:lnSpc>
                <a:spcPts val="1850"/>
              </a:lnSpc>
            </a:pPr>
            <a:r>
              <a:rPr lang="es-AR" sz="1400" b="1" dirty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</a:rPr>
              <a:t>“Desconectado”: </a:t>
            </a:r>
            <a:r>
              <a:rPr lang="es-AR" sz="1400" dirty="0">
                <a:latin typeface="Helvetica Now Display" panose="020B0504030202020204" pitchFamily="34" charset="0"/>
                <a:cs typeface="Arial" panose="020B0604020202020204" pitchFamily="34" charset="0"/>
              </a:rPr>
              <a:t>En este grupo pueden estar: higiene personal, orden y limpieza de la casa, juegos de mesa o entretenimiento sin pantallas, comidas, estar con mascotas, cocinar, arreglos de la casa, descanso, meditar, etcétera.</a:t>
            </a:r>
          </a:p>
        </p:txBody>
      </p:sp>
      <p:grpSp>
        <p:nvGrpSpPr>
          <p:cNvPr id="75" name="Grupo 74">
            <a:extLst>
              <a:ext uri="{FF2B5EF4-FFF2-40B4-BE49-F238E27FC236}">
                <a16:creationId xmlns:a16="http://schemas.microsoft.com/office/drawing/2014/main" id="{1C0EFF33-6BC7-3144-B7B5-A562F1FBB71D}"/>
              </a:ext>
            </a:extLst>
          </p:cNvPr>
          <p:cNvGrpSpPr/>
          <p:nvPr/>
        </p:nvGrpSpPr>
        <p:grpSpPr>
          <a:xfrm>
            <a:off x="4593871" y="1748106"/>
            <a:ext cx="6649045" cy="4533745"/>
            <a:chOff x="4593871" y="1499923"/>
            <a:chExt cx="6649045" cy="4533745"/>
          </a:xfrm>
        </p:grpSpPr>
        <p:cxnSp>
          <p:nvCxnSpPr>
            <p:cNvPr id="6" name="Conector recto 5">
              <a:extLst>
                <a:ext uri="{FF2B5EF4-FFF2-40B4-BE49-F238E27FC236}">
                  <a16:creationId xmlns:a16="http://schemas.microsoft.com/office/drawing/2014/main" id="{1B4453B1-EC5C-3E45-B404-42AF2EEF3122}"/>
                </a:ext>
              </a:extLst>
            </p:cNvPr>
            <p:cNvCxnSpPr>
              <a:cxnSpLocks/>
            </p:cNvCxnSpPr>
            <p:nvPr/>
          </p:nvCxnSpPr>
          <p:spPr>
            <a:xfrm>
              <a:off x="4593871" y="1589414"/>
              <a:ext cx="6649045" cy="0"/>
            </a:xfrm>
            <a:prstGeom prst="line">
              <a:avLst/>
            </a:prstGeom>
            <a:ln>
              <a:solidFill>
                <a:srgbClr val="EB66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47599B4E-6412-C64F-881E-C93DB8B1D112}"/>
                </a:ext>
              </a:extLst>
            </p:cNvPr>
            <p:cNvSpPr/>
            <p:nvPr/>
          </p:nvSpPr>
          <p:spPr>
            <a:xfrm>
              <a:off x="4685989" y="1903340"/>
              <a:ext cx="645770" cy="31771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s-AR" sz="1000" dirty="0">
                  <a:latin typeface="Arial" panose="020B0604020202020204" pitchFamily="34" charset="0"/>
                  <a:cs typeface="Arial" panose="020B0604020202020204" pitchFamily="34" charset="0"/>
                </a:rPr>
                <a:t>9 a 10</a:t>
              </a:r>
            </a:p>
          </p:txBody>
        </p:sp>
        <p:cxnSp>
          <p:nvCxnSpPr>
            <p:cNvPr id="19" name="Conector recto 18">
              <a:extLst>
                <a:ext uri="{FF2B5EF4-FFF2-40B4-BE49-F238E27FC236}">
                  <a16:creationId xmlns:a16="http://schemas.microsoft.com/office/drawing/2014/main" id="{6C152A1B-AC10-AA48-A3BB-A3F7E2334601}"/>
                </a:ext>
              </a:extLst>
            </p:cNvPr>
            <p:cNvCxnSpPr>
              <a:cxnSpLocks/>
            </p:cNvCxnSpPr>
            <p:nvPr/>
          </p:nvCxnSpPr>
          <p:spPr>
            <a:xfrm>
              <a:off x="4593871" y="1912144"/>
              <a:ext cx="6649045" cy="0"/>
            </a:xfrm>
            <a:prstGeom prst="line">
              <a:avLst/>
            </a:prstGeom>
            <a:ln>
              <a:solidFill>
                <a:srgbClr val="EB66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73EFC587-520A-6E4B-8FB9-6A468470704D}"/>
                </a:ext>
              </a:extLst>
            </p:cNvPr>
            <p:cNvCxnSpPr>
              <a:cxnSpLocks/>
            </p:cNvCxnSpPr>
            <p:nvPr/>
          </p:nvCxnSpPr>
          <p:spPr>
            <a:xfrm>
              <a:off x="4593871" y="2349174"/>
              <a:ext cx="6649045" cy="0"/>
            </a:xfrm>
            <a:prstGeom prst="line">
              <a:avLst/>
            </a:prstGeom>
            <a:ln>
              <a:solidFill>
                <a:srgbClr val="EB66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upo 17">
              <a:extLst>
                <a:ext uri="{FF2B5EF4-FFF2-40B4-BE49-F238E27FC236}">
                  <a16:creationId xmlns:a16="http://schemas.microsoft.com/office/drawing/2014/main" id="{DD7CDBCB-2249-3940-ACB9-C619EC9599CA}"/>
                </a:ext>
              </a:extLst>
            </p:cNvPr>
            <p:cNvGrpSpPr/>
            <p:nvPr/>
          </p:nvGrpSpPr>
          <p:grpSpPr>
            <a:xfrm>
              <a:off x="4593871" y="3117898"/>
              <a:ext cx="6649045" cy="2915770"/>
              <a:chOff x="4593871" y="3117898"/>
              <a:chExt cx="9847120" cy="2915770"/>
            </a:xfrm>
          </p:grpSpPr>
          <p:cxnSp>
            <p:nvCxnSpPr>
              <p:cNvPr id="23" name="Conector recto 22">
                <a:extLst>
                  <a:ext uri="{FF2B5EF4-FFF2-40B4-BE49-F238E27FC236}">
                    <a16:creationId xmlns:a16="http://schemas.microsoft.com/office/drawing/2014/main" id="{9A0A7B2C-E96B-6E43-863E-4CC00CECF5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3871" y="3117898"/>
                <a:ext cx="6649045" cy="0"/>
              </a:xfrm>
              <a:prstGeom prst="line">
                <a:avLst/>
              </a:prstGeom>
              <a:ln>
                <a:solidFill>
                  <a:srgbClr val="EB66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ector recto 23">
                <a:extLst>
                  <a:ext uri="{FF2B5EF4-FFF2-40B4-BE49-F238E27FC236}">
                    <a16:creationId xmlns:a16="http://schemas.microsoft.com/office/drawing/2014/main" id="{B5BC2104-566E-654F-84E7-D89C9AE23C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3871" y="3629633"/>
                <a:ext cx="6649045" cy="0"/>
              </a:xfrm>
              <a:prstGeom prst="line">
                <a:avLst/>
              </a:prstGeom>
              <a:ln>
                <a:solidFill>
                  <a:srgbClr val="EB66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ector recto 24">
                <a:extLst>
                  <a:ext uri="{FF2B5EF4-FFF2-40B4-BE49-F238E27FC236}">
                    <a16:creationId xmlns:a16="http://schemas.microsoft.com/office/drawing/2014/main" id="{E011552C-2E04-9641-9C96-9CAB5D541F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3871" y="4542196"/>
                <a:ext cx="6649045" cy="0"/>
              </a:xfrm>
              <a:prstGeom prst="line">
                <a:avLst/>
              </a:prstGeom>
              <a:ln>
                <a:solidFill>
                  <a:srgbClr val="EB66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ector recto 25">
                <a:extLst>
                  <a:ext uri="{FF2B5EF4-FFF2-40B4-BE49-F238E27FC236}">
                    <a16:creationId xmlns:a16="http://schemas.microsoft.com/office/drawing/2014/main" id="{4D166519-2227-4445-AF32-9B9A98E482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3871" y="5406886"/>
                <a:ext cx="6649045" cy="0"/>
              </a:xfrm>
              <a:prstGeom prst="line">
                <a:avLst/>
              </a:prstGeom>
              <a:ln>
                <a:solidFill>
                  <a:srgbClr val="EB66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ector recto 26">
                <a:extLst>
                  <a:ext uri="{FF2B5EF4-FFF2-40B4-BE49-F238E27FC236}">
                    <a16:creationId xmlns:a16="http://schemas.microsoft.com/office/drawing/2014/main" id="{B14551AA-C340-914D-8AAF-33752F06B6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3871" y="6033668"/>
                <a:ext cx="9847120" cy="0"/>
              </a:xfrm>
              <a:prstGeom prst="line">
                <a:avLst/>
              </a:prstGeom>
              <a:ln>
                <a:solidFill>
                  <a:srgbClr val="EB66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D8AA4B05-A156-D54B-BC83-989556995E7D}"/>
                </a:ext>
              </a:extLst>
            </p:cNvPr>
            <p:cNvSpPr/>
            <p:nvPr/>
          </p:nvSpPr>
          <p:spPr>
            <a:xfrm>
              <a:off x="4685989" y="2679688"/>
              <a:ext cx="645770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s-AR" sz="1000" dirty="0">
                  <a:latin typeface="Arial" panose="020B0604020202020204" pitchFamily="34" charset="0"/>
                  <a:cs typeface="Arial" panose="020B0604020202020204" pitchFamily="34" charset="0"/>
                </a:rPr>
                <a:t>10 a 13</a:t>
              </a:r>
            </a:p>
          </p:txBody>
        </p:sp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15F8E569-E6E3-6948-BB90-DF4A039E00AA}"/>
                </a:ext>
              </a:extLst>
            </p:cNvPr>
            <p:cNvSpPr/>
            <p:nvPr/>
          </p:nvSpPr>
          <p:spPr>
            <a:xfrm>
              <a:off x="5593666" y="1499923"/>
              <a:ext cx="502334" cy="31771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lnSpc>
                  <a:spcPct val="250000"/>
                </a:lnSpc>
              </a:pPr>
              <a:r>
                <a:rPr lang="es-AR" sz="1000" dirty="0">
                  <a:latin typeface="Arial" panose="020B0604020202020204" pitchFamily="34" charset="0"/>
                  <a:cs typeface="Arial" panose="020B0604020202020204" pitchFamily="34" charset="0"/>
                </a:rPr>
                <a:t>Lunes</a:t>
              </a:r>
            </a:p>
          </p:txBody>
        </p:sp>
        <p:sp>
          <p:nvSpPr>
            <p:cNvPr id="36" name="Rectángulo 35">
              <a:extLst>
                <a:ext uri="{FF2B5EF4-FFF2-40B4-BE49-F238E27FC236}">
                  <a16:creationId xmlns:a16="http://schemas.microsoft.com/office/drawing/2014/main" id="{796C766F-D763-8A49-8A92-86187AF7982A}"/>
                </a:ext>
              </a:extLst>
            </p:cNvPr>
            <p:cNvSpPr/>
            <p:nvPr/>
          </p:nvSpPr>
          <p:spPr>
            <a:xfrm>
              <a:off x="6252572" y="1499923"/>
              <a:ext cx="502334" cy="31771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lnSpc>
                  <a:spcPct val="250000"/>
                </a:lnSpc>
              </a:pPr>
              <a:r>
                <a:rPr lang="es-AR" sz="1000" dirty="0">
                  <a:latin typeface="Arial" panose="020B0604020202020204" pitchFamily="34" charset="0"/>
                  <a:cs typeface="Arial" panose="020B0604020202020204" pitchFamily="34" charset="0"/>
                </a:rPr>
                <a:t>Martes</a:t>
              </a:r>
            </a:p>
          </p:txBody>
        </p:sp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BA36DAD7-DFC1-AA41-9864-34284E3FAA84}"/>
                </a:ext>
              </a:extLst>
            </p:cNvPr>
            <p:cNvSpPr/>
            <p:nvPr/>
          </p:nvSpPr>
          <p:spPr>
            <a:xfrm>
              <a:off x="6884584" y="1499923"/>
              <a:ext cx="548227" cy="31771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s-AR" sz="1000" dirty="0">
                  <a:latin typeface="Arial" panose="020B0604020202020204" pitchFamily="34" charset="0"/>
                  <a:cs typeface="Arial" panose="020B0604020202020204" pitchFamily="34" charset="0"/>
                </a:rPr>
                <a:t>Miércoles</a:t>
              </a:r>
            </a:p>
          </p:txBody>
        </p:sp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E43922BD-99B0-7446-A296-F68EEA3AEBB3}"/>
                </a:ext>
              </a:extLst>
            </p:cNvPr>
            <p:cNvSpPr/>
            <p:nvPr/>
          </p:nvSpPr>
          <p:spPr>
            <a:xfrm>
              <a:off x="7604002" y="1499923"/>
              <a:ext cx="502334" cy="31771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lnSpc>
                  <a:spcPct val="250000"/>
                </a:lnSpc>
              </a:pPr>
              <a:r>
                <a:rPr lang="es-AR" sz="1000" dirty="0">
                  <a:latin typeface="Arial" panose="020B0604020202020204" pitchFamily="34" charset="0"/>
                  <a:cs typeface="Arial" panose="020B0604020202020204" pitchFamily="34" charset="0"/>
                </a:rPr>
                <a:t>Jueves</a:t>
              </a:r>
            </a:p>
          </p:txBody>
        </p: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A4315FA8-626D-2645-8400-4CC430E71848}"/>
                </a:ext>
              </a:extLst>
            </p:cNvPr>
            <p:cNvSpPr/>
            <p:nvPr/>
          </p:nvSpPr>
          <p:spPr>
            <a:xfrm>
              <a:off x="8330143" y="1499923"/>
              <a:ext cx="502334" cy="31771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lnSpc>
                  <a:spcPct val="250000"/>
                </a:lnSpc>
              </a:pPr>
              <a:r>
                <a:rPr lang="es-AR" sz="1000" dirty="0">
                  <a:latin typeface="Arial" panose="020B0604020202020204" pitchFamily="34" charset="0"/>
                  <a:cs typeface="Arial" panose="020B0604020202020204" pitchFamily="34" charset="0"/>
                </a:rPr>
                <a:t>Viernes</a:t>
              </a:r>
            </a:p>
          </p:txBody>
        </p:sp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E100DAA8-6371-3242-8D28-F04E1E4E2EF6}"/>
                </a:ext>
              </a:extLst>
            </p:cNvPr>
            <p:cNvSpPr/>
            <p:nvPr/>
          </p:nvSpPr>
          <p:spPr>
            <a:xfrm>
              <a:off x="9244543" y="1499923"/>
              <a:ext cx="843180" cy="31771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s-AR" sz="1000" dirty="0">
                  <a:latin typeface="Arial" panose="020B0604020202020204" pitchFamily="34" charset="0"/>
                  <a:cs typeface="Arial" panose="020B0604020202020204" pitchFamily="34" charset="0"/>
                </a:rPr>
                <a:t>Fin de semana</a:t>
              </a:r>
            </a:p>
          </p:txBody>
        </p:sp>
        <p:sp>
          <p:nvSpPr>
            <p:cNvPr id="57" name="Rectángulo 56">
              <a:extLst>
                <a:ext uri="{FF2B5EF4-FFF2-40B4-BE49-F238E27FC236}">
                  <a16:creationId xmlns:a16="http://schemas.microsoft.com/office/drawing/2014/main" id="{BB9A15AB-5870-2A4E-8706-FC55C690D65C}"/>
                </a:ext>
              </a:extLst>
            </p:cNvPr>
            <p:cNvSpPr/>
            <p:nvPr/>
          </p:nvSpPr>
          <p:spPr>
            <a:xfrm>
              <a:off x="5876159" y="2525800"/>
              <a:ext cx="3113304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s-AR" sz="1000" dirty="0">
                  <a:latin typeface="Arial" panose="020B0604020202020204" pitchFamily="34" charset="0"/>
                  <a:cs typeface="Arial" panose="020B0604020202020204" pitchFamily="34" charset="0"/>
                </a:rPr>
                <a:t>Clases a distancia</a:t>
              </a:r>
            </a:p>
          </p:txBody>
        </p:sp>
        <p:sp>
          <p:nvSpPr>
            <p:cNvPr id="62" name="Rectángulo 61">
              <a:extLst>
                <a:ext uri="{FF2B5EF4-FFF2-40B4-BE49-F238E27FC236}">
                  <a16:creationId xmlns:a16="http://schemas.microsoft.com/office/drawing/2014/main" id="{1744E655-478A-FB47-82D3-DA06C2380175}"/>
                </a:ext>
              </a:extLst>
            </p:cNvPr>
            <p:cNvSpPr/>
            <p:nvPr/>
          </p:nvSpPr>
          <p:spPr>
            <a:xfrm>
              <a:off x="4685989" y="3280567"/>
              <a:ext cx="645770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s-AR" sz="1000" dirty="0">
                  <a:latin typeface="Arial" panose="020B0604020202020204" pitchFamily="34" charset="0"/>
                  <a:cs typeface="Arial" panose="020B0604020202020204" pitchFamily="34" charset="0"/>
                </a:rPr>
                <a:t>13 a 14</a:t>
              </a:r>
            </a:p>
          </p:txBody>
        </p:sp>
        <p:sp>
          <p:nvSpPr>
            <p:cNvPr id="64" name="Rectángulo 63">
              <a:extLst>
                <a:ext uri="{FF2B5EF4-FFF2-40B4-BE49-F238E27FC236}">
                  <a16:creationId xmlns:a16="http://schemas.microsoft.com/office/drawing/2014/main" id="{CCAB7282-2C2C-8D41-BAB0-2E29E8E04AD9}"/>
                </a:ext>
              </a:extLst>
            </p:cNvPr>
            <p:cNvSpPr/>
            <p:nvPr/>
          </p:nvSpPr>
          <p:spPr>
            <a:xfrm>
              <a:off x="4685989" y="3999740"/>
              <a:ext cx="645770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s-AR" sz="1000" dirty="0">
                  <a:latin typeface="Arial" panose="020B0604020202020204" pitchFamily="34" charset="0"/>
                  <a:cs typeface="Arial" panose="020B0604020202020204" pitchFamily="34" charset="0"/>
                </a:rPr>
                <a:t>14 a 17</a:t>
              </a:r>
            </a:p>
          </p:txBody>
        </p:sp>
        <p:sp>
          <p:nvSpPr>
            <p:cNvPr id="67" name="Rectángulo 66">
              <a:extLst>
                <a:ext uri="{FF2B5EF4-FFF2-40B4-BE49-F238E27FC236}">
                  <a16:creationId xmlns:a16="http://schemas.microsoft.com/office/drawing/2014/main" id="{85DFA4EF-8015-AF4B-883B-8D34BD1C5A28}"/>
                </a:ext>
              </a:extLst>
            </p:cNvPr>
            <p:cNvSpPr/>
            <p:nvPr/>
          </p:nvSpPr>
          <p:spPr>
            <a:xfrm>
              <a:off x="4685989" y="4961296"/>
              <a:ext cx="645770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s-AR" sz="1000" dirty="0">
                  <a:latin typeface="Arial" panose="020B0604020202020204" pitchFamily="34" charset="0"/>
                  <a:cs typeface="Arial" panose="020B0604020202020204" pitchFamily="34" charset="0"/>
                </a:rPr>
                <a:t>17 a 20</a:t>
              </a:r>
            </a:p>
          </p:txBody>
        </p:sp>
        <p:sp>
          <p:nvSpPr>
            <p:cNvPr id="69" name="Rectángulo 68">
              <a:extLst>
                <a:ext uri="{FF2B5EF4-FFF2-40B4-BE49-F238E27FC236}">
                  <a16:creationId xmlns:a16="http://schemas.microsoft.com/office/drawing/2014/main" id="{5FE4689E-1ECB-CB44-BCE8-42BA3051C159}"/>
                </a:ext>
              </a:extLst>
            </p:cNvPr>
            <p:cNvSpPr/>
            <p:nvPr/>
          </p:nvSpPr>
          <p:spPr>
            <a:xfrm>
              <a:off x="4685989" y="5723585"/>
              <a:ext cx="645770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s-AR" sz="1000" dirty="0">
                  <a:latin typeface="Arial" panose="020B0604020202020204" pitchFamily="34" charset="0"/>
                  <a:cs typeface="Arial" panose="020B0604020202020204" pitchFamily="34" charset="0"/>
                </a:rPr>
                <a:t>20 a 21</a:t>
              </a:r>
            </a:p>
          </p:txBody>
        </p:sp>
        <p:cxnSp>
          <p:nvCxnSpPr>
            <p:cNvPr id="71" name="Conector recto 70">
              <a:extLst>
                <a:ext uri="{FF2B5EF4-FFF2-40B4-BE49-F238E27FC236}">
                  <a16:creationId xmlns:a16="http://schemas.microsoft.com/office/drawing/2014/main" id="{25C1027E-0F2B-0047-B5B5-84584229E1A6}"/>
                </a:ext>
              </a:extLst>
            </p:cNvPr>
            <p:cNvCxnSpPr>
              <a:cxnSpLocks/>
            </p:cNvCxnSpPr>
            <p:nvPr/>
          </p:nvCxnSpPr>
          <p:spPr>
            <a:xfrm>
              <a:off x="5451770" y="1589416"/>
              <a:ext cx="0" cy="4443533"/>
            </a:xfrm>
            <a:prstGeom prst="line">
              <a:avLst/>
            </a:prstGeom>
            <a:ln>
              <a:solidFill>
                <a:srgbClr val="EB66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>
              <a:extLst>
                <a:ext uri="{FF2B5EF4-FFF2-40B4-BE49-F238E27FC236}">
                  <a16:creationId xmlns:a16="http://schemas.microsoft.com/office/drawing/2014/main" id="{D062E081-CAA0-D847-8393-F73E089E6ADF}"/>
                </a:ext>
              </a:extLst>
            </p:cNvPr>
            <p:cNvCxnSpPr>
              <a:cxnSpLocks/>
            </p:cNvCxnSpPr>
            <p:nvPr/>
          </p:nvCxnSpPr>
          <p:spPr>
            <a:xfrm>
              <a:off x="9080342" y="1589416"/>
              <a:ext cx="0" cy="4443533"/>
            </a:xfrm>
            <a:prstGeom prst="line">
              <a:avLst/>
            </a:prstGeom>
            <a:ln>
              <a:solidFill>
                <a:srgbClr val="EB66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9" name="Imagen 38">
            <a:extLst>
              <a:ext uri="{FF2B5EF4-FFF2-40B4-BE49-F238E27FC236}">
                <a16:creationId xmlns:a16="http://schemas.microsoft.com/office/drawing/2014/main" id="{1AA9AE31-3807-B94A-B6D8-979D5EC10C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28914" y="4697179"/>
            <a:ext cx="555092" cy="555092"/>
          </a:xfrm>
          <a:prstGeom prst="rect">
            <a:avLst/>
          </a:prstGeom>
        </p:spPr>
      </p:pic>
      <p:pic>
        <p:nvPicPr>
          <p:cNvPr id="40" name="Imagen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914" y="2773983"/>
            <a:ext cx="506186" cy="506186"/>
          </a:xfrm>
          <a:prstGeom prst="rect">
            <a:avLst/>
          </a:prstGeom>
        </p:spPr>
      </p:pic>
      <p:sp>
        <p:nvSpPr>
          <p:cNvPr id="48" name="Rectángulo 47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5876159" y="4089038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Teletrabajo</a:t>
            </a:r>
          </a:p>
        </p:txBody>
      </p:sp>
      <p:sp>
        <p:nvSpPr>
          <p:cNvPr id="53" name="Título 1">
            <a:extLst>
              <a:ext uri="{FF2B5EF4-FFF2-40B4-BE49-F238E27FC236}">
                <a16:creationId xmlns:a16="http://schemas.microsoft.com/office/drawing/2014/main" id="{46AE627E-5453-0B41-9028-A5978D94421E}"/>
              </a:ext>
            </a:extLst>
          </p:cNvPr>
          <p:cNvSpPr txBox="1">
            <a:spLocks/>
          </p:cNvSpPr>
          <p:nvPr/>
        </p:nvSpPr>
        <p:spPr>
          <a:xfrm>
            <a:off x="928914" y="453214"/>
            <a:ext cx="6895008" cy="1824037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AR" sz="4700" b="1" dirty="0">
                <a:solidFill>
                  <a:srgbClr val="EB6619"/>
                </a:solidFill>
                <a:latin typeface="Helvetica Now Display" panose="020B0504030202020204" pitchFamily="34" charset="0"/>
                <a:cs typeface="Arial" panose="020B0604020202020204" pitchFamily="34" charset="0"/>
              </a:rPr>
              <a:t>Agenda para completar</a:t>
            </a:r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9499356" y="2773983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Ejercicio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5867441" y="5280606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Videollamada con amigos</a:t>
            </a: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9499356" y="5501181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Videojuegos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9499356" y="4789884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Película</a:t>
            </a: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5867441" y="4389403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Tareas de la escuela</a:t>
            </a:r>
          </a:p>
        </p:txBody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5876159" y="3108322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Teletrabajo</a:t>
            </a:r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5876159" y="6023312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Televisión</a:t>
            </a:r>
          </a:p>
        </p:txBody>
      </p:sp>
      <p:sp>
        <p:nvSpPr>
          <p:cNvPr id="76" name="Rectángulo 75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5876159" y="2277251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Desayuno</a:t>
            </a:r>
          </a:p>
        </p:txBody>
      </p:sp>
      <p:sp>
        <p:nvSpPr>
          <p:cNvPr id="77" name="Rectángulo 76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5876159" y="3580294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Almuerzo</a:t>
            </a:r>
          </a:p>
        </p:txBody>
      </p:sp>
      <p:sp>
        <p:nvSpPr>
          <p:cNvPr id="78" name="Rectángulo 77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5876159" y="5740936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Cena en familia</a:t>
            </a:r>
          </a:p>
        </p:txBody>
      </p:sp>
      <p:sp>
        <p:nvSpPr>
          <p:cNvPr id="79" name="Rectángulo 78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9464484" y="3212193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Videollamada con familiares</a:t>
            </a:r>
          </a:p>
        </p:txBody>
      </p:sp>
      <p:sp>
        <p:nvSpPr>
          <p:cNvPr id="81" name="Rectángulo 80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9473202" y="4089038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Juegos de mesa</a:t>
            </a:r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9481920" y="3580294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Comida en familia</a:t>
            </a:r>
          </a:p>
        </p:txBody>
      </p:sp>
      <p:sp>
        <p:nvSpPr>
          <p:cNvPr id="83" name="Rectángulo 82">
            <a:extLst>
              <a:ext uri="{FF2B5EF4-FFF2-40B4-BE49-F238E27FC236}">
                <a16:creationId xmlns:a16="http://schemas.microsoft.com/office/drawing/2014/main" id="{BB9A15AB-5870-2A4E-8706-FC55C690D65C}"/>
              </a:ext>
            </a:extLst>
          </p:cNvPr>
          <p:cNvSpPr/>
          <p:nvPr/>
        </p:nvSpPr>
        <p:spPr>
          <a:xfrm>
            <a:off x="5876159" y="4958371"/>
            <a:ext cx="311330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AR" sz="1000" dirty="0">
                <a:latin typeface="Arial" panose="020B0604020202020204" pitchFamily="34" charset="0"/>
                <a:cs typeface="Arial" panose="020B0604020202020204" pitchFamily="34" charset="0"/>
              </a:rPr>
              <a:t>Merienda</a:t>
            </a:r>
          </a:p>
        </p:txBody>
      </p:sp>
      <p:pic>
        <p:nvPicPr>
          <p:cNvPr id="84" name="Imagen 83">
            <a:extLst>
              <a:ext uri="{FF2B5EF4-FFF2-40B4-BE49-F238E27FC236}">
                <a16:creationId xmlns:a16="http://schemas.microsoft.com/office/drawing/2014/main" id="{1AA9AE31-3807-B94A-B6D8-979D5EC10C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3924" y="2221056"/>
            <a:ext cx="322235" cy="322235"/>
          </a:xfrm>
          <a:prstGeom prst="rect">
            <a:avLst/>
          </a:prstGeom>
        </p:spPr>
      </p:pic>
      <p:pic>
        <p:nvPicPr>
          <p:cNvPr id="85" name="Imagen 84">
            <a:extLst>
              <a:ext uri="{FF2B5EF4-FFF2-40B4-BE49-F238E27FC236}">
                <a16:creationId xmlns:a16="http://schemas.microsoft.com/office/drawing/2014/main" id="{1AA9AE31-3807-B94A-B6D8-979D5EC10C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45206" y="3514291"/>
            <a:ext cx="322235" cy="322235"/>
          </a:xfrm>
          <a:prstGeom prst="rect">
            <a:avLst/>
          </a:prstGeom>
        </p:spPr>
      </p:pic>
      <p:pic>
        <p:nvPicPr>
          <p:cNvPr id="86" name="Imagen 85">
            <a:extLst>
              <a:ext uri="{FF2B5EF4-FFF2-40B4-BE49-F238E27FC236}">
                <a16:creationId xmlns:a16="http://schemas.microsoft.com/office/drawing/2014/main" id="{1AA9AE31-3807-B94A-B6D8-979D5EC10C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3924" y="4894871"/>
            <a:ext cx="322235" cy="322235"/>
          </a:xfrm>
          <a:prstGeom prst="rect">
            <a:avLst/>
          </a:prstGeom>
        </p:spPr>
      </p:pic>
      <p:pic>
        <p:nvPicPr>
          <p:cNvPr id="87" name="Imagen 86">
            <a:extLst>
              <a:ext uri="{FF2B5EF4-FFF2-40B4-BE49-F238E27FC236}">
                <a16:creationId xmlns:a16="http://schemas.microsoft.com/office/drawing/2014/main" id="{1AA9AE31-3807-B94A-B6D8-979D5EC10C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3923" y="5689121"/>
            <a:ext cx="322235" cy="322235"/>
          </a:xfrm>
          <a:prstGeom prst="rect">
            <a:avLst/>
          </a:prstGeom>
        </p:spPr>
      </p:pic>
      <p:pic>
        <p:nvPicPr>
          <p:cNvPr id="88" name="Imagen 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924" y="2704956"/>
            <a:ext cx="313517" cy="313517"/>
          </a:xfrm>
          <a:prstGeom prst="rect">
            <a:avLst/>
          </a:prstGeom>
        </p:spPr>
      </p:pic>
      <p:pic>
        <p:nvPicPr>
          <p:cNvPr id="89" name="Imagen 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206" y="3018473"/>
            <a:ext cx="313517" cy="313517"/>
          </a:xfrm>
          <a:prstGeom prst="rect">
            <a:avLst/>
          </a:prstGeom>
        </p:spPr>
      </p:pic>
      <p:pic>
        <p:nvPicPr>
          <p:cNvPr id="90" name="Imagen 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206" y="4011350"/>
            <a:ext cx="313517" cy="313517"/>
          </a:xfrm>
          <a:prstGeom prst="rect">
            <a:avLst/>
          </a:prstGeom>
        </p:spPr>
      </p:pic>
      <p:pic>
        <p:nvPicPr>
          <p:cNvPr id="91" name="Imagen 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206" y="4324867"/>
            <a:ext cx="313517" cy="313517"/>
          </a:xfrm>
          <a:prstGeom prst="rect">
            <a:avLst/>
          </a:prstGeom>
        </p:spPr>
      </p:pic>
      <p:pic>
        <p:nvPicPr>
          <p:cNvPr id="93" name="Imagen 92">
            <a:extLst>
              <a:ext uri="{FF2B5EF4-FFF2-40B4-BE49-F238E27FC236}">
                <a16:creationId xmlns:a16="http://schemas.microsoft.com/office/drawing/2014/main" id="{1AA9AE31-3807-B94A-B6D8-979D5EC10C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150967" y="3520776"/>
            <a:ext cx="322235" cy="322235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1AA9AE31-3807-B94A-B6D8-979D5EC10C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150967" y="2704956"/>
            <a:ext cx="322235" cy="322235"/>
          </a:xfrm>
          <a:prstGeom prst="rect">
            <a:avLst/>
          </a:prstGeom>
        </p:spPr>
      </p:pic>
      <p:pic>
        <p:nvPicPr>
          <p:cNvPr id="95" name="Imagen 94">
            <a:extLst>
              <a:ext uri="{FF2B5EF4-FFF2-40B4-BE49-F238E27FC236}">
                <a16:creationId xmlns:a16="http://schemas.microsoft.com/office/drawing/2014/main" id="{1AA9AE31-3807-B94A-B6D8-979D5EC10C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150967" y="4036779"/>
            <a:ext cx="322235" cy="322235"/>
          </a:xfrm>
          <a:prstGeom prst="rect">
            <a:avLst/>
          </a:prstGeom>
        </p:spPr>
      </p:pic>
      <p:pic>
        <p:nvPicPr>
          <p:cNvPr id="97" name="Imagen 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923" y="5209479"/>
            <a:ext cx="313517" cy="313517"/>
          </a:xfrm>
          <a:prstGeom prst="rect">
            <a:avLst/>
          </a:prstGeom>
        </p:spPr>
      </p:pic>
      <p:pic>
        <p:nvPicPr>
          <p:cNvPr id="98" name="Imagen 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923" y="5954915"/>
            <a:ext cx="313517" cy="313517"/>
          </a:xfrm>
          <a:prstGeom prst="rect">
            <a:avLst/>
          </a:prstGeom>
        </p:spPr>
      </p:pic>
      <p:pic>
        <p:nvPicPr>
          <p:cNvPr id="99" name="Imagen 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0967" y="3146033"/>
            <a:ext cx="313517" cy="313517"/>
          </a:xfrm>
          <a:prstGeom prst="rect">
            <a:avLst/>
          </a:prstGeom>
        </p:spPr>
      </p:pic>
      <p:pic>
        <p:nvPicPr>
          <p:cNvPr id="100" name="Imagen 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9685" y="4730516"/>
            <a:ext cx="313517" cy="313517"/>
          </a:xfrm>
          <a:prstGeom prst="rect">
            <a:avLst/>
          </a:prstGeom>
        </p:spPr>
      </p:pic>
      <p:pic>
        <p:nvPicPr>
          <p:cNvPr id="101" name="Imagen 1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5839" y="5434494"/>
            <a:ext cx="313517" cy="31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496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9400C014-D5F0-EF47-BC68-477CE2F3D8DF}"/>
              </a:ext>
            </a:extLst>
          </p:cNvPr>
          <p:cNvSpPr/>
          <p:nvPr/>
        </p:nvSpPr>
        <p:spPr>
          <a:xfrm>
            <a:off x="928914" y="3231272"/>
            <a:ext cx="3306982" cy="24318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ts val="1850"/>
              </a:lnSpc>
            </a:pP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  <a:hlinkClick r:id="rId2"/>
              </a:rPr>
              <a:t>Coursera</a:t>
            </a: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</a:rPr>
              <a:t> y </a:t>
            </a: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  <a:hlinkClick r:id="rId3"/>
              </a:rPr>
              <a:t>EdX</a:t>
            </a: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</a:rPr>
              <a:t>. </a:t>
            </a:r>
            <a:r>
              <a:rPr lang="es-AR" sz="1400" dirty="0">
                <a:latin typeface="Helvetica Now Display" panose="020B0504030202020204" pitchFamily="34" charset="0"/>
                <a:cs typeface="Arial" panose="020B0604020202020204" pitchFamily="34" charset="0"/>
              </a:rPr>
              <a:t>Cursos gratuitos de distintos temas de diferentes universidades del mundo.</a:t>
            </a:r>
            <a:r>
              <a:rPr lang="es-AR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850"/>
              </a:lnSpc>
            </a:pPr>
            <a:endParaRPr lang="es-AR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850"/>
              </a:lnSpc>
            </a:pP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  <a:hlinkClick r:id="rId4"/>
              </a:rPr>
              <a:t>Duolingo</a:t>
            </a: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</a:rPr>
              <a:t>. </a:t>
            </a:r>
            <a:r>
              <a:rPr lang="es-AR" sz="1400" dirty="0">
                <a:latin typeface="Helvetica Now Display" panose="020B0504030202020204" pitchFamily="34" charset="0"/>
                <a:cs typeface="Arial" panose="020B0604020202020204" pitchFamily="34" charset="0"/>
              </a:rPr>
              <a:t>Aplicación para aprender idiomas, para todas las edades.</a:t>
            </a:r>
          </a:p>
          <a:p>
            <a:pPr>
              <a:lnSpc>
                <a:spcPts val="1850"/>
              </a:lnSpc>
            </a:pPr>
            <a:endParaRPr lang="es-A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850"/>
              </a:lnSpc>
            </a:pP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  <a:hlinkClick r:id="rId5"/>
              </a:rPr>
              <a:t>Pilas bloques</a:t>
            </a: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</a:rPr>
              <a:t>, </a:t>
            </a: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  <a:hlinkClick r:id="rId6"/>
              </a:rPr>
              <a:t>Scratch</a:t>
            </a: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</a:rPr>
              <a:t> y </a:t>
            </a: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  <a:hlinkClick r:id="rId7"/>
              </a:rPr>
              <a:t>Scratch junior</a:t>
            </a: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</a:rPr>
              <a:t>. </a:t>
            </a:r>
            <a:r>
              <a:rPr lang="es-AR" sz="1400" dirty="0">
                <a:latin typeface="Helvetica Now Display" panose="020B0504030202020204" pitchFamily="34" charset="0"/>
                <a:cs typeface="Arial" panose="020B0604020202020204" pitchFamily="34" charset="0"/>
              </a:rPr>
              <a:t>Sitios para que los niños y adolescentes apredan a programar.  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5CC497D-4F63-624A-AD40-5BB73EF75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8914" y="665163"/>
            <a:ext cx="6895008" cy="1824037"/>
          </a:xfrm>
        </p:spPr>
        <p:txBody>
          <a:bodyPr wrap="none" lIns="0" tIns="0" rIns="0" bIns="0" anchor="t" anchorCtr="0">
            <a:normAutofit/>
          </a:bodyPr>
          <a:lstStyle/>
          <a:p>
            <a:pPr algn="l">
              <a:lnSpc>
                <a:spcPts val="5740"/>
              </a:lnSpc>
            </a:pPr>
            <a:r>
              <a:rPr lang="es-AR" sz="4700" b="1" dirty="0">
                <a:solidFill>
                  <a:srgbClr val="EB6619"/>
                </a:solidFill>
                <a:latin typeface="Helvetica Now Display" panose="020B0504030202020204" pitchFamily="34" charset="0"/>
                <a:cs typeface="Arial" panose="020B0604020202020204" pitchFamily="34" charset="0"/>
              </a:rPr>
              <a:t>Recursos para aprender en línea </a:t>
            </a:r>
            <a:br>
              <a:rPr lang="es-AR" sz="4700" b="1" dirty="0">
                <a:solidFill>
                  <a:srgbClr val="EB6619"/>
                </a:solidFill>
                <a:latin typeface="Helvetica Now Display" panose="020B0504030202020204" pitchFamily="34" charset="0"/>
                <a:cs typeface="Arial" panose="020B0604020202020204" pitchFamily="34" charset="0"/>
              </a:rPr>
            </a:br>
            <a:r>
              <a:rPr lang="es-AR" sz="4700" b="1" dirty="0">
                <a:solidFill>
                  <a:srgbClr val="EB6619"/>
                </a:solidFill>
                <a:latin typeface="Helvetica Now Display" panose="020B0504030202020204" pitchFamily="34" charset="0"/>
                <a:cs typeface="Arial" panose="020B0604020202020204" pitchFamily="34" charset="0"/>
              </a:rPr>
              <a:t>y seguir profundizando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7599B4E-6412-C64F-881E-C93DB8B1D112}"/>
              </a:ext>
            </a:extLst>
          </p:cNvPr>
          <p:cNvSpPr/>
          <p:nvPr/>
        </p:nvSpPr>
        <p:spPr>
          <a:xfrm>
            <a:off x="4516940" y="3231272"/>
            <a:ext cx="3306982" cy="1944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ts val="1850"/>
              </a:lnSpc>
            </a:pPr>
            <a:r>
              <a:rPr lang="es-AR" sz="1400" b="1" dirty="0">
                <a:latin typeface="Helvetica Now Display" panose="020B0504030202020204" pitchFamily="34" charset="0"/>
                <a:cs typeface="Arial" panose="020B0604020202020204" pitchFamily="34" charset="0"/>
                <a:hlinkClick r:id="rId8"/>
              </a:rPr>
              <a:t>Santiago Bilinkis: “Cómo nos maniputal en las redes sociales”</a:t>
            </a:r>
            <a:r>
              <a:rPr lang="es-AR" sz="1400" dirty="0">
                <a:latin typeface="Helvetica Now Display" panose="020B0504030202020204" pitchFamily="34" charset="0"/>
                <a:cs typeface="Arial" panose="020B0604020202020204" pitchFamily="34" charset="0"/>
              </a:rPr>
              <a:t>. En este video, el especialista en tecnología reflexiona sobre la importancia de regular el tiempo que pasamos conectados. </a:t>
            </a:r>
          </a:p>
          <a:p>
            <a:pPr>
              <a:lnSpc>
                <a:spcPts val="1850"/>
              </a:lnSpc>
            </a:pPr>
            <a:endParaRPr lang="es-A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850"/>
              </a:lnSpc>
            </a:pPr>
            <a:endParaRPr lang="es-A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850"/>
              </a:lnSpc>
            </a:pPr>
            <a:r>
              <a:rPr lang="es-AR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8914" y="2489200"/>
            <a:ext cx="634701" cy="634701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16940" y="2489200"/>
            <a:ext cx="634701" cy="63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019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FE18D9CEF7C864D924BE7BCE831BD4E" ma:contentTypeVersion="0" ma:contentTypeDescription="Crear nuevo documento." ma:contentTypeScope="" ma:versionID="132a66337ff661593f4d8358bde810a5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6dcc55fc7de7b749655be5365d3ef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CD078B3-8654-4252-B669-DEDB89528583}"/>
</file>

<file path=customXml/itemProps2.xml><?xml version="1.0" encoding="utf-8"?>
<ds:datastoreItem xmlns:ds="http://schemas.openxmlformats.org/officeDocument/2006/customXml" ds:itemID="{EC347C27-FC8F-4A8B-9F2C-0A1D5B0FC29F}"/>
</file>

<file path=customXml/itemProps3.xml><?xml version="1.0" encoding="utf-8"?>
<ds:datastoreItem xmlns:ds="http://schemas.openxmlformats.org/officeDocument/2006/customXml" ds:itemID="{C07719F2-D9D0-46D3-BE97-9F030D30E094}"/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262</Words>
  <Application>Microsoft Office PowerPoint</Application>
  <PresentationFormat>Panorámica</PresentationFormat>
  <Paragraphs>46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Helvetica Now Display</vt:lpstr>
      <vt:lpstr>Tema de Office</vt:lpstr>
      <vt:lpstr>1_Tema de Office</vt:lpstr>
      <vt:lpstr>Hijos y tecnología</vt:lpstr>
      <vt:lpstr>Presentación de PowerPoint</vt:lpstr>
      <vt:lpstr>Recursos para aprender en línea  y seguir profundizando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</dc:title>
  <dc:creator>marcelo moran</dc:creator>
  <cp:lastModifiedBy>Gabriela Da Prato</cp:lastModifiedBy>
  <cp:revision>39</cp:revision>
  <dcterms:created xsi:type="dcterms:W3CDTF">2020-05-06T18:40:21Z</dcterms:created>
  <dcterms:modified xsi:type="dcterms:W3CDTF">2020-05-06T21:35:27Z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0x010100EFE18D9CEF7C864D924BE7BCE831BD4E</vt:lpwstr>
  </property>
</Properties>
</file>