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presentationml.printerSettings"/>
  <Default Extension="rels" ContentType="application/vnd.openxmlformats-package.relationships+xml"/>
  <Default Extension="jpeg" ContentType="image/jpeg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notesSlides/notesSlide1.xml" ContentType="application/vnd.openxmlformats-officedocument.presentationml.notesSlide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  <p:sldMasterId r:id="rId2"/>
  </p:sldMasterIdLst>
  <p:notesMasterIdLst>
    <p:notesMasterId r:id="rId6"/>
  </p:notesMasterIdLst>
  <p:sldIdLst>
    <p:sldId id="267" r:id="rId3"/>
    <p:sldId id="266" r:id="rId4"/>
    <p:sldId id="258" r:id="rId5"/>
  </p:sldIdLst>
  <p:sldSz cx="12192000" cy="6858000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:p="http://schemas.openxmlformats.org/presentationml/2006/main" xmlns:r="http://schemas.openxmlformats.org/officeDocument/2006/relationships" xmlns:a="http://schemas.openxmlformats.org/drawingml/2006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EB6619"/>
    <a:srgbClr val="E6E6E6"/>
  </p:clrMru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767"/>
    </p:ext>
    <p:ext uri="{FD5EFAAD-0ECE-453E-9831-46B23BE46B34}">
      <p15:chartTrackingRefBased xmlns:p15="http://schemas.microsoft.com/office/powerpoint/2012/main" xmlns:p="http://schemas.openxmlformats.org/presentationml/2006/main" xmlns:r="http://schemas.openxmlformats.org/officeDocument/2006/relationships" xmlns:a="http://schemas.openxmlformats.org/drawingml/2006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9735"/>
    <p:restoredTop sz="94663"/>
  </p:normalViewPr>
  <p:slideViewPr>
    <p:cSldViewPr snapToGrid="0" snapToObjects="1" showGuides="1">
      <p:cViewPr varScale="1">
        <p:scale>
          <a:sx n="86" d="100"/>
          <a:sy n="86" d="100"/>
        </p:scale>
        <p:origin x="-264" y="-1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openxmlformats.org/officeDocument/2006/relationships/customXml" Target="../customXml/item2.xml"/><Relationship Id="rId3" Type="http://schemas.openxmlformats.org/officeDocument/2006/relationships/slide" Target="slides/slide1.xml"/><Relationship Id="rId7" Type="http://schemas.openxmlformats.org/officeDocument/2006/relationships/printerSettings" Target="printerSettings/printerSettings1.bin"/><Relationship Id="rId12" Type="http://schemas.openxmlformats.org/officeDocument/2006/relationships/customXml" Target="../customXml/item1.xml"/><Relationship Id="rId2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Relationship Id="rId14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628A60-A5C6-5447-A554-B7054E98E39F}" type="datetimeFigureOut">
              <a:rPr lang="es-ES_tradnl" smtClean="0"/>
              <a:t>23/4/20</a:t>
            </a:fld>
            <a:endParaRPr lang="es-ES_tradn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2B1BCB-A9FE-394D-8761-D87AAEA4FD2B}" type="slidenum">
              <a:rPr lang="es-ES_tradnl" smtClean="0"/>
              <a:t>‹Nr.›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2B1BCB-A9FE-394D-8761-D87AAEA4FD2B}" type="slidenum">
              <a:rPr lang="es-ES_tradnl" smtClean="0"/>
              <a:t>1</a:t>
            </a:fld>
            <a:endParaRPr lang="es-ES_trad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E1BF3424-EFAE-4340-9A36-9B6CB092A6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7789BE55-7B30-914B-8546-C485FA412B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8CFB2424-2EF5-4445-A84E-D441CF6A0C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23/4/20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D58324F5-D8FB-5F4C-88CE-E4F276BBA4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96509EC0-48C7-0B4E-BA71-D7EBDA3F3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‹Nr.›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9314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577BE739-F169-5544-BB6C-4EB00EFBC3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7CC2C18E-6688-5B48-BA64-CD70DE9FEC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F04EB41C-BA74-AA49-A0AE-CD6C152E84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23/4/20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0406BF7C-8FAB-2B40-B774-EA382BCFB8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3748B589-75BC-2B40-A6F2-C7869E71E7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‹Nr.›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081447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05F43119-6D80-B149-9DF2-8782EF4C11A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5AA7B773-E757-6044-95C0-F7BA03720A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CFF94444-2A73-4E4F-AE60-80A430626F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23/4/20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BBDEC82E-A844-6544-9A16-9985A101C4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4B0A137A-22ED-254C-82AE-A603EC8427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‹Nr.›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793979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="http://schemas.openxmlformats.org/drawingml/2006/main" xmlns:r="http://schemas.openxmlformats.org/officeDocument/2006/relationships" xmlns:p="http://schemas.openxmlformats.org/presentationml/2006/main" xmlns:a16="http://schemas.microsoft.com/office/drawing/2014/main" xmlns:mv="urn:schemas-microsoft-com:mac:vml" xmlns:mc="http://schemas.openxmlformats.org/markup-compatibility/2006" id="{E1BF3424-EFAE-4340-9A36-9B6CB092A6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Subtítulo 2">
            <a:extLst>
              <a:ext uri="{FF2B5EF4-FFF2-40B4-BE49-F238E27FC236}">
                <a16:creationId xmlns="" xmlns:a="http://schemas.openxmlformats.org/drawingml/2006/main" xmlns:r="http://schemas.openxmlformats.org/officeDocument/2006/relationships" xmlns:p="http://schemas.openxmlformats.org/presentationml/2006/main" xmlns:a16="http://schemas.microsoft.com/office/drawing/2014/main" xmlns:mv="urn:schemas-microsoft-com:mac:vml" xmlns:mc="http://schemas.openxmlformats.org/markup-compatibility/2006" id="{7789BE55-7B30-914B-8546-C485FA412B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="" xmlns:a="http://schemas.openxmlformats.org/drawingml/2006/main" xmlns:r="http://schemas.openxmlformats.org/officeDocument/2006/relationships" xmlns:p="http://schemas.openxmlformats.org/presentationml/2006/main" xmlns:a16="http://schemas.microsoft.com/office/drawing/2014/main" xmlns:mv="urn:schemas-microsoft-com:mac:vml" xmlns:mc="http://schemas.openxmlformats.org/markup-compatibility/2006" id="{8CFB2424-2EF5-4445-A84E-D441CF6A0C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23/4/20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="http://schemas.openxmlformats.org/drawingml/2006/main" xmlns:r="http://schemas.openxmlformats.org/officeDocument/2006/relationships" xmlns:p="http://schemas.openxmlformats.org/presentationml/2006/main" xmlns:a16="http://schemas.microsoft.com/office/drawing/2014/main" xmlns:mv="urn:schemas-microsoft-com:mac:vml" xmlns:mc="http://schemas.openxmlformats.org/markup-compatibility/2006" id="{D58324F5-D8FB-5F4C-88CE-E4F276BBA4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="http://schemas.openxmlformats.org/drawingml/2006/main" xmlns:r="http://schemas.openxmlformats.org/officeDocument/2006/relationships" xmlns:p="http://schemas.openxmlformats.org/presentationml/2006/main" xmlns:a16="http://schemas.microsoft.com/office/drawing/2014/main" xmlns:mv="urn:schemas-microsoft-com:mac:vml" xmlns:mc="http://schemas.openxmlformats.org/markup-compatibility/2006" id="{96509EC0-48C7-0B4E-BA71-D7EBDA3F3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‹Nr.›</a:t>
            </a:fld>
            <a:endParaRPr lang="es-AR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09314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B8F7BA36-4CD2-C043-8E7E-85E62E15D6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5AE8C1A4-9689-394D-A903-3C0F83B125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B41E07CC-CBF7-6444-94B4-F5B72AE49B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23/4/20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D4187DB3-D55F-6B45-AEF7-A194DA391A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E796B798-FD22-3C4E-A726-13A75AECF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‹Nr.›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25363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4302C21F-BD49-924B-B526-918038781E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1A8164B5-7B7E-5144-AED9-013EC54E35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D4934D07-6B66-A146-AEE6-60FB6E919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23/4/20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F761ED76-764E-544E-80C5-0D29B009E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E12E690A-EDE1-A94A-AA59-88C285CE1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‹Nr.›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7481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8329B1B1-71AF-684D-B156-73F9709B6F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A4E76F04-943C-834B-92ED-295E7DE2A38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98903165-113B-9D4C-81BF-8C4BE5C7A9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A05E132F-92E0-594B-9FA5-A7D942C493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23/4/20</a:t>
            </a:fld>
            <a:endParaRPr lang="es-A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DD40C371-3E6C-D44A-BF28-AD93B61B6F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1DFEF049-0932-0A4A-A4DB-F64B661D50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‹Nr.›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54657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F5092305-C4D1-D944-B83F-31C32E321F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AEC5F27F-1CEF-A14A-A817-A2CB0C53E2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54584002-0306-DA41-AFAE-030218D138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881BB535-5E50-D642-9675-F141FCAC53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F12700F8-AA08-E14D-B796-BDA444459D7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4BEE3696-E909-0F4F-94C5-CDC1C51789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23/4/20</a:t>
            </a:fld>
            <a:endParaRPr lang="es-AR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79893FAA-B7E9-AE45-B6A9-0197DA8831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C38BA32A-3C5F-7A40-B6A8-E9D6EFB24A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‹Nr.›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081606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D6FEA7B9-6CA5-9F44-BD57-F8098870C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1B95E9FE-D017-6449-9D9C-1317E4D3B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23/4/20</a:t>
            </a:fld>
            <a:endParaRPr lang="es-AR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70BF9510-4DBE-514C-B1AF-ED0F172D2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A308BAFE-5C24-354A-BB29-562B8074E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‹Nr.›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063739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C9969B15-9088-BE47-8CF8-36DA812D85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23/4/20</a:t>
            </a:fld>
            <a:endParaRPr lang="es-AR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67916181-69CF-B547-A856-17DCE6DBEC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35AB3873-CBBE-4747-A070-C570DBD72B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‹Nr.›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77526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959F9984-35E0-6543-A439-C4CC215085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82ED79E7-EFB0-2D40-8BE3-EF4DA50AC9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493203A7-7E14-0040-9F5A-2657F46FC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EF7EF751-C2CF-B740-86A1-BD06A5F29D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23/4/20</a:t>
            </a:fld>
            <a:endParaRPr lang="es-A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3EA15EEF-D8D7-1148-8C13-7EE1FA11D9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26CEB8AE-4264-D64A-85DC-8E09043345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‹Nr.›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55517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B99D09EA-58A3-474F-816D-C5F71C9259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3782D51A-DBBC-CC45-9CDB-3DB761466E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A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A89C9AD1-5832-0640-BC2A-9C71B5B18C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4AC27D28-DAB2-6048-9C01-AE19DBCD79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23/4/20</a:t>
            </a:fld>
            <a:endParaRPr lang="es-A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70C5C293-727C-3949-BD38-DDB5F8A8B8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34F5CF6C-4BDB-D545-A52B-013D2307D8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‹Nr.›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359899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68644C3B-B625-834B-BC4F-BBB9716BD8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A4BC7AFA-51B7-3E42-928C-7DE3489833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F4652FF5-5261-1B41-8283-4AD2FC6B1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E773B-A21E-3246-9A2B-D5549359141A}" type="datetimeFigureOut">
              <a:rPr lang="es-AR" smtClean="0"/>
              <a:pPr/>
              <a:t>23/4/20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C23BA160-E857-444A-909A-CCE4306180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4EF055D4-2209-0D45-B6B0-421F12FB33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06BB02-4FCD-424D-AAFA-E8673B3A1832}" type="slidenum">
              <a:rPr lang="es-AR" smtClean="0"/>
              <a:pPr/>
              <a:t>‹Nr.›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24698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="" xmlns:a="http://schemas.openxmlformats.org/drawingml/2006/main" xmlns:r="http://schemas.openxmlformats.org/officeDocument/2006/relationships" xmlns:p="http://schemas.openxmlformats.org/presentationml/2006/main" xmlns:a16="http://schemas.microsoft.com/office/drawing/2014/main" xmlns:mv="urn:schemas-microsoft-com:mac:vml" xmlns:mc="http://schemas.openxmlformats.org/markup-compatibility/2006" id="{68644C3B-B625-834B-BC4F-BBB9716BD8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="" xmlns:a="http://schemas.openxmlformats.org/drawingml/2006/main" xmlns:r="http://schemas.openxmlformats.org/officeDocument/2006/relationships" xmlns:p="http://schemas.openxmlformats.org/presentationml/2006/main" xmlns:a16="http://schemas.microsoft.com/office/drawing/2014/main" xmlns:mv="urn:schemas-microsoft-com:mac:vml" xmlns:mc="http://schemas.openxmlformats.org/markup-compatibility/2006" id="{A4BC7AFA-51B7-3E42-928C-7DE3489833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="" xmlns:a="http://schemas.openxmlformats.org/drawingml/2006/main" xmlns:r="http://schemas.openxmlformats.org/officeDocument/2006/relationships" xmlns:p="http://schemas.openxmlformats.org/presentationml/2006/main" xmlns:a16="http://schemas.microsoft.com/office/drawing/2014/main" xmlns:mv="urn:schemas-microsoft-com:mac:vml" xmlns:mc="http://schemas.openxmlformats.org/markup-compatibility/2006" id="{F4652FF5-5261-1B41-8283-4AD2FC6B1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E773B-A21E-3246-9A2B-D5549359141A}" type="datetimeFigureOut">
              <a:rPr lang="es-AR" smtClean="0"/>
              <a:pPr/>
              <a:t>23/4/20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="http://schemas.openxmlformats.org/drawingml/2006/main" xmlns:r="http://schemas.openxmlformats.org/officeDocument/2006/relationships" xmlns:p="http://schemas.openxmlformats.org/presentationml/2006/main" xmlns:a16="http://schemas.microsoft.com/office/drawing/2014/main" xmlns:mv="urn:schemas-microsoft-com:mac:vml" xmlns:mc="http://schemas.openxmlformats.org/markup-compatibility/2006" id="{C23BA160-E857-444A-909A-CCE4306180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="http://schemas.openxmlformats.org/drawingml/2006/main" xmlns:r="http://schemas.openxmlformats.org/officeDocument/2006/relationships" xmlns:p="http://schemas.openxmlformats.org/presentationml/2006/main" xmlns:a16="http://schemas.microsoft.com/office/drawing/2014/main" xmlns:mv="urn:schemas-microsoft-com:mac:vml" xmlns:mc="http://schemas.openxmlformats.org/markup-compatibility/2006" id="{4EF055D4-2209-0D45-B6B0-421F12FB33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06BB02-4FCD-424D-AAFA-E8673B3A1832}" type="slidenum">
              <a:rPr lang="es-AR" smtClean="0"/>
              <a:pPr/>
              <a:t>‹Nr.›</a:t>
            </a:fld>
            <a:endParaRPr lang="es-AR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24698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EB66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="http://schemas.openxmlformats.org/drawingml/2006/main" xmlns:r="http://schemas.openxmlformats.org/officeDocument/2006/relationships" xmlns:p="http://schemas.openxmlformats.org/presentationml/2006/main" xmlns:a16="http://schemas.microsoft.com/office/drawing/2014/main" xmlns:mv="urn:schemas-microsoft-com:mac:vml" xmlns:mc="http://schemas.openxmlformats.org/markup-compatibility/2006" id="{55CC497D-4F63-624A-AD40-5BB73EF752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28914" y="665163"/>
            <a:ext cx="9144000" cy="1824037"/>
          </a:xfrm>
        </p:spPr>
        <p:txBody>
          <a:bodyPr wrap="none" lIns="0" tIns="0" rIns="0" bIns="0" anchor="t" anchorCtr="0">
            <a:normAutofit fontScale="90000"/>
          </a:bodyPr>
          <a:lstStyle/>
          <a:p>
            <a:pPr algn="l"/>
            <a:r>
              <a:rPr lang="es-AR" sz="63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Acompañar a nuestros </a:t>
            </a:r>
            <a:br>
              <a:rPr lang="es-AR" sz="63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AR" sz="63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hijos en las tareas </a:t>
            </a:r>
            <a:br>
              <a:rPr lang="es-AR" sz="63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AR" sz="63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la escuela</a:t>
            </a:r>
            <a:endParaRPr lang="es-AR" sz="63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n 5" descr="Imagen que contiene alimentos&#10;&#10;Descripción generada automáticamente">
            <a:extLst>
              <a:ext uri="{FF2B5EF4-FFF2-40B4-BE49-F238E27FC236}">
                <a16:creationId xmlns="" xmlns:a="http://schemas.openxmlformats.org/drawingml/2006/main" xmlns:r="http://schemas.openxmlformats.org/officeDocument/2006/relationships" xmlns:p="http://schemas.openxmlformats.org/presentationml/2006/main" xmlns:a16="http://schemas.microsoft.com/office/drawing/2014/main" xmlns:mv="urn:schemas-microsoft-com:mac:vml" xmlns:mc="http://schemas.openxmlformats.org/markup-compatibility/2006" id="{3A37F29D-022D-A843-82E6-AC8BE35E86D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2592" r="67024"/>
          <a:stretch/>
        </p:blipFill>
        <p:spPr>
          <a:xfrm>
            <a:off x="0" y="4978400"/>
            <a:ext cx="4020457" cy="1879600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="" xmlns:a="http://schemas.openxmlformats.org/drawingml/2006/main" xmlns:r="http://schemas.openxmlformats.org/officeDocument/2006/relationships" xmlns:p="http://schemas.openxmlformats.org/presentationml/2006/main" xmlns:a16="http://schemas.microsoft.com/office/drawing/2014/main" xmlns:mv="urn:schemas-microsoft-com:mac:vml" xmlns:mc="http://schemas.openxmlformats.org/markup-compatibility/2006" id="{9400C014-D5F0-EF47-BC68-477CE2F3D8DF}"/>
              </a:ext>
            </a:extLst>
          </p:cNvPr>
          <p:cNvSpPr/>
          <p:nvPr/>
        </p:nvSpPr>
        <p:spPr>
          <a:xfrm>
            <a:off x="899883" y="3295771"/>
            <a:ext cx="5529944" cy="12802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2500"/>
              </a:lnSpc>
            </a:pPr>
            <a:r>
              <a:rPr lang="es-AR" sz="2000" dirty="0" smtClean="0">
                <a:solidFill>
                  <a:schemeClr val="bg1"/>
                </a:solidFill>
                <a:latin typeface="Arial" panose="020B0604020202020204" pitchFamily="34" charset="0"/>
              </a:rPr>
              <a:t>Hoy compartimos con vos algunos recursos y estrategias para que puedas ayudar a tus hijos a organizarse con las actividades que manda la escuela en estos d</a:t>
            </a:r>
            <a:r>
              <a:rPr lang="es-AR" sz="2000" dirty="0" smtClean="0">
                <a:solidFill>
                  <a:schemeClr val="bg1"/>
                </a:solidFill>
                <a:latin typeface="Arial" panose="020B0604020202020204" pitchFamily="34" charset="0"/>
              </a:rPr>
              <a:t>ías de aislamiento.</a:t>
            </a:r>
            <a:endParaRPr lang="es-AR" sz="2000" dirty="0">
              <a:solidFill>
                <a:schemeClr val="bg1"/>
              </a:solidFill>
            </a:endParaRPr>
          </a:p>
        </p:txBody>
      </p:sp>
      <p:pic>
        <p:nvPicPr>
          <p:cNvPr id="4" name="Imagen 3" descr="Imagen que contiene dibujo&#10;&#10;Descripción generada automáticamente">
            <a:extLst>
              <a:ext uri="{FF2B5EF4-FFF2-40B4-BE49-F238E27FC236}">
                <a16:creationId xmlns="" xmlns:a="http://schemas.openxmlformats.org/drawingml/2006/main" xmlns:r="http://schemas.openxmlformats.org/officeDocument/2006/relationships" xmlns:p="http://schemas.openxmlformats.org/presentationml/2006/main" xmlns:a16="http://schemas.microsoft.com/office/drawing/2014/main" xmlns:mv="urn:schemas-microsoft-com:mac:vml" xmlns:mc="http://schemas.openxmlformats.org/markup-compatibility/2006" id="{F12EA128-E812-3545-BA15-299D05E29F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60195" y="5658310"/>
            <a:ext cx="1781130" cy="460852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6150228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55CC497D-4F63-624A-AD40-5BB73EF752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28914" y="665163"/>
            <a:ext cx="6895008" cy="1824037"/>
          </a:xfrm>
        </p:spPr>
        <p:txBody>
          <a:bodyPr wrap="none" lIns="0" tIns="0" rIns="0" bIns="0" anchor="t" anchorCtr="0">
            <a:normAutofit/>
          </a:bodyPr>
          <a:lstStyle/>
          <a:p>
            <a:pPr algn="l">
              <a:lnSpc>
                <a:spcPts val="5740"/>
              </a:lnSpc>
            </a:pPr>
            <a:r>
              <a:rPr lang="es-AR" sz="4700" b="1" dirty="0">
                <a:solidFill>
                  <a:srgbClr val="EB66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oficio de alumno:</a:t>
            </a:r>
            <a:br>
              <a:rPr lang="es-AR" sz="4700" b="1" dirty="0">
                <a:solidFill>
                  <a:srgbClr val="EB6619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AR" sz="4700" b="1" dirty="0">
                <a:solidFill>
                  <a:srgbClr val="EB66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herramientas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3DF77F8F-064C-B24B-9E53-6FCDEFCCFFD2}"/>
              </a:ext>
            </a:extLst>
          </p:cNvPr>
          <p:cNvSpPr/>
          <p:nvPr/>
        </p:nvSpPr>
        <p:spPr>
          <a:xfrm>
            <a:off x="8069941" y="684140"/>
            <a:ext cx="3306982" cy="511208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1850"/>
              </a:lnSpc>
            </a:pPr>
            <a:r>
              <a:rPr lang="es-AR" sz="1400" b="1" dirty="0">
                <a:solidFill>
                  <a:srgbClr val="EB66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</a:t>
            </a:r>
          </a:p>
          <a:p>
            <a:pPr>
              <a:lnSpc>
                <a:spcPts val="1850"/>
              </a:lnSpc>
            </a:pPr>
            <a:r>
              <a:rPr lang="es-AR" sz="1400" dirty="0">
                <a:latin typeface="Arial" panose="020B0604020202020204" pitchFamily="34" charset="0"/>
                <a:cs typeface="Arial" panose="020B0604020202020204" pitchFamily="34" charset="0"/>
              </a:rPr>
              <a:t>Encontrar un lugar tranquilo, en lo posible libre de distracciones, con buena luz y </a:t>
            </a:r>
            <a:r>
              <a:rPr lang="es-A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ventilación. </a:t>
            </a: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AR" sz="1400" b="1" dirty="0">
                <a:solidFill>
                  <a:srgbClr val="EB66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</a:t>
            </a:r>
          </a:p>
          <a:p>
            <a:pPr>
              <a:lnSpc>
                <a:spcPts val="1850"/>
              </a:lnSpc>
            </a:pPr>
            <a:r>
              <a:rPr lang="es-AR" sz="1400" dirty="0">
                <a:latin typeface="Arial" panose="020B0604020202020204" pitchFamily="34" charset="0"/>
                <a:cs typeface="Arial" panose="020B0604020202020204" pitchFamily="34" charset="0"/>
              </a:rPr>
              <a:t>Planificar el momento de hacer las tareas escolares dentro de la rutina del día, </a:t>
            </a:r>
            <a:br>
              <a:rPr lang="es-AR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AR" sz="1400" dirty="0">
                <a:latin typeface="Arial" panose="020B0604020202020204" pitchFamily="34" charset="0"/>
                <a:cs typeface="Arial" panose="020B0604020202020204" pitchFamily="34" charset="0"/>
              </a:rPr>
              <a:t>en lo posible tratando de mantener constante ese momento (por ejemplo todas las mañanas, todas las tardes</a:t>
            </a:r>
            <a:r>
              <a:rPr lang="es-A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). </a:t>
            </a: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AR" sz="1400" b="1" dirty="0">
                <a:solidFill>
                  <a:srgbClr val="EB66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</a:t>
            </a:r>
          </a:p>
          <a:p>
            <a:pPr>
              <a:lnSpc>
                <a:spcPts val="1850"/>
              </a:lnSpc>
            </a:pPr>
            <a:r>
              <a:rPr lang="es-AR" sz="1400" dirty="0">
                <a:latin typeface="Arial" panose="020B0604020202020204" pitchFamily="34" charset="0"/>
                <a:cs typeface="Arial" panose="020B0604020202020204" pitchFamily="34" charset="0"/>
              </a:rPr>
              <a:t>Tener todos los útiles y materiales necesarios antes de empezar. </a:t>
            </a: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AR" sz="1400" b="1" dirty="0">
                <a:solidFill>
                  <a:srgbClr val="EB66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</a:t>
            </a:r>
          </a:p>
          <a:p>
            <a:pPr>
              <a:lnSpc>
                <a:spcPts val="1850"/>
              </a:lnSpc>
            </a:pPr>
            <a:r>
              <a:rPr lang="es-AR" sz="1400" dirty="0">
                <a:latin typeface="Arial" panose="020B0604020202020204" pitchFamily="34" charset="0"/>
                <a:cs typeface="Arial" panose="020B0604020202020204" pitchFamily="34" charset="0"/>
              </a:rPr>
              <a:t>Concentrarse, poniendo foco en una </a:t>
            </a:r>
            <a:br>
              <a:rPr lang="es-AR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AR" sz="1400" dirty="0">
                <a:latin typeface="Arial" panose="020B0604020202020204" pitchFamily="34" charset="0"/>
                <a:cs typeface="Arial" panose="020B0604020202020204" pitchFamily="34" charset="0"/>
              </a:rPr>
              <a:t>sola tarea hasta pasar a otra cosa, y tomando pequeños descansos si resulta muy larga.</a:t>
            </a: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Imagen 10" descr="Imagen que contiene reloj&#10;&#10;Descripción generada automáticamente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EA1DE23A-7910-F147-B963-FD33BC916BB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2340" r="48537"/>
          <a:stretch/>
        </p:blipFill>
        <p:spPr>
          <a:xfrm>
            <a:off x="0" y="2217906"/>
            <a:ext cx="6274340" cy="4640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191329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9400C014-D5F0-EF47-BC68-477CE2F3D8DF}"/>
              </a:ext>
            </a:extLst>
          </p:cNvPr>
          <p:cNvSpPr/>
          <p:nvPr/>
        </p:nvSpPr>
        <p:spPr>
          <a:xfrm>
            <a:off x="928914" y="4030843"/>
            <a:ext cx="6895008" cy="1700893"/>
          </a:xfrm>
          <a:prstGeom prst="rect">
            <a:avLst/>
          </a:prstGeom>
        </p:spPr>
        <p:txBody>
          <a:bodyPr wrap="square" lIns="0" tIns="0" rIns="0" bIns="0" numCol="2" spcCol="216000">
            <a:spAutoFit/>
          </a:bodyPr>
          <a:lstStyle/>
          <a:p>
            <a:pPr>
              <a:lnSpc>
                <a:spcPts val="1850"/>
              </a:lnSpc>
            </a:pPr>
            <a:r>
              <a:rPr lang="es-AR" sz="1400" dirty="0">
                <a:latin typeface="Arial" panose="020B0604020202020204" pitchFamily="34" charset="0"/>
                <a:cs typeface="Arial" panose="020B0604020202020204" pitchFamily="34" charset="0"/>
              </a:rPr>
              <a:t>Cada cuánto llegan las </a:t>
            </a:r>
            <a:r>
              <a:rPr lang="es-A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tareas.</a:t>
            </a: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AR" sz="14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AR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AR" sz="1400" dirty="0">
                <a:latin typeface="Arial" panose="020B0604020202020204" pitchFamily="34" charset="0"/>
                <a:cs typeface="Arial" panose="020B0604020202020204" pitchFamily="34" charset="0"/>
              </a:rPr>
              <a:t>Quién/es las envía/n y quién/es las </a:t>
            </a:r>
            <a:r>
              <a:rPr lang="es-A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reciben.</a:t>
            </a: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55CC497D-4F63-624A-AD40-5BB73EF752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28914" y="665163"/>
            <a:ext cx="6895008" cy="2315644"/>
          </a:xfrm>
        </p:spPr>
        <p:txBody>
          <a:bodyPr wrap="none" lIns="0" tIns="0" rIns="0" bIns="0" anchor="t" anchorCtr="0">
            <a:normAutofit/>
          </a:bodyPr>
          <a:lstStyle/>
          <a:p>
            <a:pPr algn="l">
              <a:lnSpc>
                <a:spcPts val="5740"/>
              </a:lnSpc>
            </a:pPr>
            <a:r>
              <a:rPr lang="es-AR" sz="4700" b="1" dirty="0">
                <a:solidFill>
                  <a:srgbClr val="EB66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 que necesitamos</a:t>
            </a:r>
            <a:br>
              <a:rPr lang="es-AR" sz="4700" b="1" dirty="0">
                <a:solidFill>
                  <a:srgbClr val="EB6619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AR" sz="4700" b="1" dirty="0">
                <a:solidFill>
                  <a:srgbClr val="EB66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saber sobre las tareas</a:t>
            </a:r>
            <a:br>
              <a:rPr lang="es-AR" sz="4700" b="1" dirty="0">
                <a:solidFill>
                  <a:srgbClr val="EB6619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AR" sz="4700" b="1" dirty="0">
                <a:solidFill>
                  <a:srgbClr val="EB66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distancia: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47599B4E-6412-C64F-881E-C93DB8B1D112}"/>
              </a:ext>
            </a:extLst>
          </p:cNvPr>
          <p:cNvSpPr/>
          <p:nvPr/>
        </p:nvSpPr>
        <p:spPr>
          <a:xfrm>
            <a:off x="4516940" y="4030843"/>
            <a:ext cx="3306982" cy="194454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1850"/>
              </a:lnSpc>
            </a:pPr>
            <a:r>
              <a:rPr lang="es-A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Por </a:t>
            </a:r>
            <a:r>
              <a:rPr lang="es-AR" sz="1400" dirty="0">
                <a:latin typeface="Arial" panose="020B0604020202020204" pitchFamily="34" charset="0"/>
                <a:cs typeface="Arial" panose="020B0604020202020204" pitchFamily="34" charset="0"/>
              </a:rPr>
              <a:t>qué vías de comunicación </a:t>
            </a:r>
            <a:r>
              <a:rPr lang="es-A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llegan.</a:t>
            </a:r>
            <a:br>
              <a:rPr lang="es-AR" sz="1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AR" sz="1400" dirty="0">
                <a:latin typeface="Arial" panose="020B0604020202020204" pitchFamily="34" charset="0"/>
                <a:cs typeface="Arial" panose="020B0604020202020204" pitchFamily="34" charset="0"/>
              </a:rPr>
              <a:t>Si es necesario entregar algunas o todas las tareas a las docentes para que las </a:t>
            </a:r>
            <a:r>
              <a:rPr lang="es-A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evalúen.</a:t>
            </a: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BAACCA23-E057-A34B-8F7B-B03B9C76A309}"/>
              </a:ext>
            </a:extLst>
          </p:cNvPr>
          <p:cNvSpPr/>
          <p:nvPr/>
        </p:nvSpPr>
        <p:spPr>
          <a:xfrm>
            <a:off x="8085088" y="1146169"/>
            <a:ext cx="3306982" cy="48530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1850"/>
              </a:lnSpc>
            </a:pPr>
            <a:r>
              <a:rPr lang="es-AR" sz="1400" dirty="0">
                <a:latin typeface="Arial" panose="020B0604020202020204" pitchFamily="34" charset="0"/>
                <a:cs typeface="Arial" panose="020B0604020202020204" pitchFamily="34" charset="0"/>
              </a:rPr>
              <a:t>Si todas las tareas son obligatorias o hay algunas </a:t>
            </a:r>
            <a:r>
              <a:rPr lang="es-A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optativas.</a:t>
            </a: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AR" sz="14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AR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AR" sz="1400" dirty="0">
                <a:latin typeface="Arial" panose="020B0604020202020204" pitchFamily="34" charset="0"/>
                <a:cs typeface="Arial" panose="020B0604020202020204" pitchFamily="34" charset="0"/>
              </a:rPr>
              <a:t>Cómo se envían las tareas en caso de que los docentes las </a:t>
            </a:r>
            <a:r>
              <a:rPr lang="es-A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pidan.</a:t>
            </a: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AR" sz="14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AR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AR" sz="1400" dirty="0">
                <a:latin typeface="Arial" panose="020B0604020202020204" pitchFamily="34" charset="0"/>
                <a:cs typeface="Arial" panose="020B0604020202020204" pitchFamily="34" charset="0"/>
              </a:rPr>
              <a:t>En qué espacio hay que resolver las tareas (cuaderno, carpeta, plataforma digital, otras).</a:t>
            </a: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AR" sz="14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AR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AR" sz="1400" dirty="0">
                <a:latin typeface="Arial" panose="020B0604020202020204" pitchFamily="34" charset="0"/>
                <a:cs typeface="Arial" panose="020B0604020202020204" pitchFamily="34" charset="0"/>
              </a:rPr>
              <a:t>Si hacen falta recursos extra para realizar las tareas (libros, archivos a descargar, acceso a plataformas, sitios de internet, computadora o celular</a:t>
            </a:r>
            <a:r>
              <a:rPr lang="es-AR" sz="140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AR" sz="1400" smtClean="0">
                <a:latin typeface="Arial" panose="020B0604020202020204" pitchFamily="34" charset="0"/>
                <a:cs typeface="Arial" panose="020B0604020202020204" pitchFamily="34" charset="0"/>
              </a:rPr>
              <a:t>etc</a:t>
            </a:r>
            <a:r>
              <a:rPr lang="es-AR" sz="1400" smtClean="0">
                <a:latin typeface="Arial" panose="020B0604020202020204" pitchFamily="34" charset="0"/>
                <a:cs typeface="Arial" panose="020B0604020202020204" pitchFamily="34" charset="0"/>
              </a:rPr>
              <a:t>étera</a:t>
            </a:r>
            <a:r>
              <a:rPr lang="es-AR" sz="140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s-AR" sz="1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E17A784B-2347-2C42-BA44-9FD320E5E92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8070574" y="648329"/>
            <a:ext cx="520700" cy="520700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9EA6EC38-E692-9E44-A437-B9AA1AC7B13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497062" y="3520440"/>
            <a:ext cx="520700" cy="520700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E724EEAA-56DA-4F4A-82C5-8F9FDC38E0B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497062" y="4482662"/>
            <a:ext cx="520700" cy="520700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85E993D2-F4E9-4241-8DC6-6B5802B8C05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902524" y="3569854"/>
            <a:ext cx="520700" cy="520700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29F6CCAE-9938-AD4D-A675-358593A2182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902524" y="4482662"/>
            <a:ext cx="520700" cy="520700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61C9C8E6-2254-D54F-81DD-EF16766154F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8070574" y="1852552"/>
            <a:ext cx="520700" cy="520700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FCF415CF-B786-014F-B0BC-D7900D469D9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8070574" y="3049154"/>
            <a:ext cx="520700" cy="520700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119F615B-A525-C843-A59A-BD0D8AE033C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8070574" y="4497902"/>
            <a:ext cx="520700" cy="52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8990197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:a="http://schemas.openxmlformats.org/drawingml/2006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a="http://schemas.openxmlformats.org/drawingml/2006/main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EFE18D9CEF7C864D924BE7BCE831BD4E" ma:contentTypeVersion="0" ma:contentTypeDescription="Crear nuevo documento." ma:contentTypeScope="" ma:versionID="132a66337ff661593f4d8358bde810a5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986dcc55fc7de7b749655be5365d3efe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5CE22D8-FA25-4AA3-9E9E-D77C91FCCC11}"/>
</file>

<file path=customXml/itemProps2.xml><?xml version="1.0" encoding="utf-8"?>
<ds:datastoreItem xmlns:ds="http://schemas.openxmlformats.org/officeDocument/2006/customXml" ds:itemID="{60521BA7-E28F-46BD-A53C-3A140E860D68}"/>
</file>

<file path=customXml/itemProps3.xml><?xml version="1.0" encoding="utf-8"?>
<ds:datastoreItem xmlns:ds="http://schemas.openxmlformats.org/officeDocument/2006/customXml" ds:itemID="{D47E0AB6-2418-4CB1-B0C1-8110345CFB05}"/>
</file>

<file path=docProps/app.xml><?xml version="1.0" encoding="utf-8"?>
<Properties xmlns="http://schemas.openxmlformats.org/officeDocument/2006/extended-properties" xmlns:vt="http://schemas.openxmlformats.org/officeDocument/2006/docPropsVTypes">
  <TotalTime>350</TotalTime>
  <Words>284</Words>
  <Application>Microsoft Macintosh PowerPoint</Application>
  <PresentationFormat>Personalizado</PresentationFormat>
  <Paragraphs>34</Paragraphs>
  <Slides>3</Slides>
  <Notes>1</Notes>
  <HiddenSlides>0</HiddenSlides>
  <MMClips>0</MMClips>
  <ScaleCrop>false</ScaleCrop>
  <HeadingPairs>
    <vt:vector size="4" baseType="variant">
      <vt:variant>
        <vt:lpstr>Plantilla de diseño</vt:lpstr>
      </vt:variant>
      <vt:variant>
        <vt:i4>2</vt:i4>
      </vt:variant>
      <vt:variant>
        <vt:lpstr>Títulos de diapositiva</vt:lpstr>
      </vt:variant>
      <vt:variant>
        <vt:i4>3</vt:i4>
      </vt:variant>
    </vt:vector>
  </HeadingPairs>
  <TitlesOfParts>
    <vt:vector size="5" baseType="lpstr">
      <vt:lpstr>Tema de Office</vt:lpstr>
      <vt:lpstr>1_Tema de Office</vt:lpstr>
      <vt:lpstr>Acompañar a nuestros  hijos en las tareas  de la escuela</vt:lpstr>
      <vt:lpstr>El oficio de alumno: herramientas</vt:lpstr>
      <vt:lpstr>Lo que necesitamos saber sobre las tareas a distancia: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</dc:title>
  <dc:creator>marcelo moran</dc:creator>
  <cp:lastModifiedBy>Lucila Pinto</cp:lastModifiedBy>
  <cp:revision>20</cp:revision>
  <dcterms:created xsi:type="dcterms:W3CDTF">2020-04-23T13:30:29Z</dcterms:created>
  <dcterms:modified xsi:type="dcterms:W3CDTF">2020-04-23T13:48:20Z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0x010100EFE18D9CEF7C864D924BE7BCE831BD4E</vt:lpwstr>
  </property>
</Properties>
</file>